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88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alatino Linotype" panose="02040502050505030304" pitchFamily="18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29cfa784b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29cfa784b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0a043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0a043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0a0436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0a0436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0a0436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0a0436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icial/Títul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nterfaz de usuario gráfic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218901" y="2668385"/>
            <a:ext cx="6481157" cy="15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alibri"/>
              <a:buNone/>
              <a:defRPr sz="5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18901" y="4310726"/>
            <a:ext cx="7063048" cy="4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10;p2" descr="Imagen que contiene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12" y="236277"/>
            <a:ext cx="3089564" cy="102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5603644" y="6450827"/>
            <a:ext cx="1790008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s-CO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Versión: Enero/2023</a:t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6993254" y="6449758"/>
            <a:ext cx="2310939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ct val="100000"/>
              <a:buFont typeface="Arial"/>
              <a:buNone/>
            </a:pPr>
            <a:r>
              <a:rPr lang="es-CO" sz="1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4">
  <p:cSld name="Título Interno 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1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81" name="Google Shape;81;p11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83" name="Google Shape;83;p11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5">
  <p:cSld name="Título Interno 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2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90" name="Google Shape;90;p12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2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92" name="Google Shape;92;p12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6">
  <p:cSld name="Título Interno 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3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99" name="Google Shape;99;p13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7">
  <p:cSld name="Título Interno 7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4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08" name="Google Shape;108;p14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8">
  <p:cSld name="Título Interno 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17" name="Google Shape;117;p15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19" name="Google Shape;119;p15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9">
  <p:cSld name="Título Interno 9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26" name="Google Shape;126;p16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28" name="Google Shape;128;p16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0">
  <p:cSld name="Título Interno 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7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35" name="Google Shape;135;p17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37" name="Google Shape;137;p17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1">
  <p:cSld name="Título Interno 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8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44" name="Google Shape;144;p18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46" name="Google Shape;146;p18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2">
  <p:cSld name="Título Interno 1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9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53" name="Google Shape;153;p19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55" name="Google Shape;155;p19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3">
  <p:cSld name="Título Interno 1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0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62" name="Google Shape;162;p20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64" name="Google Shape;164;p20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">
  <p:cSld name="Agenda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Imagen que contiene vistiendo, traje, uniforme, hombre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33599" y="253537"/>
            <a:ext cx="3064626" cy="7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alibri"/>
              <a:buNone/>
              <a:defRPr sz="5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17" name="Google Shape;17;p3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3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4">
  <p:cSld name="Título Interno 1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1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71" name="Google Shape;171;p21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73" name="Google Shape;173;p21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5">
  <p:cSld name="Título Interno 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2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80" name="Google Shape;180;p22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82" name="Google Shape;182;p22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6">
  <p:cSld name="Título Interno 1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3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89" name="Google Shape;189;p23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91" name="Google Shape;191;p23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7">
  <p:cSld name="Título Interno 1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4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98" name="Google Shape;198;p24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00" name="Google Shape;200;p24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8">
  <p:cSld name="Título Interno 1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5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07" name="Google Shape;207;p25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09" name="Google Shape;209;p25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9">
  <p:cSld name="Título Interno 1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6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16" name="Google Shape;216;p26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6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18" name="Google Shape;218;p26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20">
  <p:cSld name="Título Interno 20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25" name="Google Shape;225;p27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27" name="Google Shape;227;p27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#2">
  <p:cSld name="Contenido #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4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23" name="Google Shape;23;p4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733599" y="412727"/>
            <a:ext cx="3123506" cy="5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0" y="6451384"/>
            <a:ext cx="12192000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200"/>
              <a:buFont typeface="Arial"/>
              <a:buNone/>
            </a:pPr>
            <a:r>
              <a:rPr lang="es-CO" sz="1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772025" y="6406718"/>
            <a:ext cx="2647950" cy="0"/>
          </a:xfrm>
          <a:prstGeom prst="straightConnector1">
            <a:avLst/>
          </a:prstGeom>
          <a:noFill/>
          <a:ln w="9525" cap="flat" cmpd="sng">
            <a:solidFill>
              <a:srgbClr val="CEE6F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#1">
  <p:cSld name="Contenido #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5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34" name="Google Shape;34;p5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" name="Google Shape;36;p5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733599" y="412727"/>
            <a:ext cx="3123506" cy="5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0" y="6451384"/>
            <a:ext cx="12192000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1200"/>
              <a:buFont typeface="Arial"/>
              <a:buNone/>
            </a:pPr>
            <a:r>
              <a:rPr lang="es-CO" sz="1200" b="1" i="0" u="none" strike="noStrike" cap="none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772025" y="6406718"/>
            <a:ext cx="2647950" cy="0"/>
          </a:xfrm>
          <a:prstGeom prst="straightConnector1">
            <a:avLst/>
          </a:prstGeom>
          <a:noFill/>
          <a:ln w="9525" cap="flat" cmpd="sng">
            <a:solidFill>
              <a:srgbClr val="0333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guntas">
  <p:cSld name="Pregunta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22830" y="3410531"/>
            <a:ext cx="8603775" cy="154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39436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4200"/>
              <a:buFont typeface="Calibri"/>
              <a:buNone/>
              <a:defRPr sz="14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294565" y="5394560"/>
            <a:ext cx="5076967" cy="32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1400"/>
              <a:buFont typeface="Arial"/>
              <a:buNone/>
            </a:pPr>
            <a:r>
              <a:rPr lang="es-CO" sz="1400" b="1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">
  <p:cSld name="Final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22830" y="3465123"/>
            <a:ext cx="11846257" cy="154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33734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6600"/>
              <a:buFont typeface="Calibri"/>
              <a:buNone/>
              <a:defRPr sz="166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885967" y="5894148"/>
            <a:ext cx="5076967" cy="32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2000"/>
              <a:buFont typeface="Arial"/>
              <a:buNone/>
            </a:pPr>
            <a:r>
              <a:rPr lang="es-CO" sz="2000" b="1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917" y="19807"/>
            <a:ext cx="3519237" cy="351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">
  <p:cSld name="Título Interno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8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54" name="Google Shape;54;p8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56" name="Google Shape;56;p8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2">
  <p:cSld name="Título Interno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63" name="Google Shape;63;p9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65" name="Google Shape;65;p9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3">
  <p:cSld name="Título Interno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10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73" name="Google Shape;73;p10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98376" y="2917985"/>
            <a:ext cx="64812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s-CO" dirty="0"/>
              <a:t>CAPÍTULO </a:t>
            </a:r>
            <a:r>
              <a:rPr lang="es-CO" dirty="0" smtClean="0"/>
              <a:t>7</a:t>
            </a:r>
            <a:endParaRPr dirty="0"/>
          </a:p>
          <a:p>
            <a:pPr marL="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s-CO" dirty="0"/>
              <a:t>CYBER FORENSICS</a:t>
            </a:r>
            <a:endParaRPr dirty="0"/>
          </a:p>
        </p:txBody>
      </p:sp>
      <p:sp>
        <p:nvSpPr>
          <p:cNvPr id="236" name="Google Shape;236;p28"/>
          <p:cNvSpPr txBox="1"/>
          <p:nvPr/>
        </p:nvSpPr>
        <p:spPr>
          <a:xfrm>
            <a:off x="321607" y="4473175"/>
            <a:ext cx="5491051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ctr" anchorCtr="0">
            <a:noAutofit/>
          </a:bodyPr>
          <a:lstStyle/>
          <a:p>
            <a:pPr marL="12700" marR="5080" lvl="0" indent="495300" algn="ctr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 smtClean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ADRIANA DEL PILAR MONROY CUBILLOS</a:t>
            </a:r>
            <a:endParaRPr sz="1800" dirty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CYBER FORENSIC AND RISK MANAGEMENT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 err="1" smtClean="0">
                <a:solidFill>
                  <a:schemeClr val="dk1"/>
                </a:solidFill>
              </a:rPr>
              <a:t>Enterprice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Risk</a:t>
            </a:r>
            <a:r>
              <a:rPr lang="es-CO" sz="2400" b="1" dirty="0" smtClean="0">
                <a:solidFill>
                  <a:schemeClr val="dk1"/>
                </a:solidFill>
              </a:rPr>
              <a:t> Management (ERM) and </a:t>
            </a:r>
            <a:r>
              <a:rPr lang="es-CO" sz="2400" b="1" dirty="0" err="1" smtClean="0">
                <a:solidFill>
                  <a:schemeClr val="dk1"/>
                </a:solidFill>
              </a:rPr>
              <a:t>how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interconet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with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Cyber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Forensics</a:t>
            </a:r>
            <a:endParaRPr lang="es-CO" sz="2400" b="1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Create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value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for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their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stakeholders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It´s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not</a:t>
            </a:r>
            <a:r>
              <a:rPr lang="es-MX" sz="2400" dirty="0" smtClean="0">
                <a:solidFill>
                  <a:schemeClr val="dk1"/>
                </a:solidFill>
              </a:rPr>
              <a:t> as simple </a:t>
            </a:r>
            <a:r>
              <a:rPr lang="es-MX" sz="2400" dirty="0" err="1" smtClean="0">
                <a:solidFill>
                  <a:schemeClr val="dk1"/>
                </a:solidFill>
              </a:rPr>
              <a:t>planification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Always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exist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that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certain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event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could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affect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succes</a:t>
            </a:r>
            <a:r>
              <a:rPr lang="es-MX" sz="2400" dirty="0" smtClean="0">
                <a:solidFill>
                  <a:schemeClr val="dk1"/>
                </a:solidFill>
              </a:rPr>
              <a:t> of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plans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ERM  </a:t>
            </a:r>
            <a:r>
              <a:rPr lang="es-CO" b="1" dirty="0" err="1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MX" sz="2400" dirty="0" smtClean="0">
                <a:solidFill>
                  <a:schemeClr val="dk1"/>
                </a:solidFill>
              </a:rPr>
              <a:t>COSO </a:t>
            </a:r>
            <a:r>
              <a:rPr lang="es-MX" sz="2400" dirty="0" err="1" smtClean="0">
                <a:solidFill>
                  <a:schemeClr val="dk1"/>
                </a:solidFill>
              </a:rPr>
              <a:t>publication</a:t>
            </a:r>
            <a:r>
              <a:rPr lang="es-MX" sz="2400" dirty="0" smtClean="0">
                <a:solidFill>
                  <a:schemeClr val="dk1"/>
                </a:solidFill>
              </a:rPr>
              <a:t> Enterprise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 Management: </a:t>
            </a:r>
            <a:r>
              <a:rPr lang="es-MX" sz="2400" i="1" dirty="0" err="1" smtClean="0">
                <a:solidFill>
                  <a:schemeClr val="dk1"/>
                </a:solidFill>
              </a:rPr>
              <a:t>Integrating</a:t>
            </a:r>
            <a:r>
              <a:rPr lang="es-MX" sz="2400" i="1" dirty="0" smtClean="0">
                <a:solidFill>
                  <a:schemeClr val="dk1"/>
                </a:solidFill>
              </a:rPr>
              <a:t> </a:t>
            </a:r>
            <a:r>
              <a:rPr lang="es-MX" sz="2400" i="1" dirty="0" err="1" smtClean="0">
                <a:solidFill>
                  <a:schemeClr val="dk1"/>
                </a:solidFill>
              </a:rPr>
              <a:t>wtih</a:t>
            </a:r>
            <a:r>
              <a:rPr lang="es-MX" sz="2400" i="1" dirty="0" smtClean="0">
                <a:solidFill>
                  <a:schemeClr val="dk1"/>
                </a:solidFill>
              </a:rPr>
              <a:t> </a:t>
            </a:r>
            <a:r>
              <a:rPr lang="es-MX" sz="2400" i="1" dirty="0" err="1" smtClean="0">
                <a:solidFill>
                  <a:schemeClr val="dk1"/>
                </a:solidFill>
              </a:rPr>
              <a:t>Strategy</a:t>
            </a:r>
            <a:r>
              <a:rPr lang="es-MX" sz="2400" i="1" dirty="0" smtClean="0">
                <a:solidFill>
                  <a:schemeClr val="dk1"/>
                </a:solidFill>
              </a:rPr>
              <a:t> and Performance</a:t>
            </a:r>
            <a:r>
              <a:rPr lang="es-MX" sz="2400" dirty="0" smtClean="0">
                <a:solidFill>
                  <a:schemeClr val="dk1"/>
                </a:solidFill>
              </a:rPr>
              <a:t> – Framework </a:t>
            </a:r>
            <a:r>
              <a:rPr lang="es-MX" sz="2400" dirty="0" err="1" smtClean="0">
                <a:solidFill>
                  <a:schemeClr val="dk1"/>
                </a:solidFill>
              </a:rPr>
              <a:t>with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five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Components</a:t>
            </a:r>
            <a:r>
              <a:rPr lang="es-MX" sz="2400" dirty="0" smtClean="0">
                <a:solidFill>
                  <a:schemeClr val="dk1"/>
                </a:solidFill>
              </a:rPr>
              <a:t> and </a:t>
            </a:r>
            <a:r>
              <a:rPr lang="es-MX" sz="2400" dirty="0" err="1" smtClean="0">
                <a:solidFill>
                  <a:schemeClr val="dk1"/>
                </a:solidFill>
              </a:rPr>
              <a:t>twenty</a:t>
            </a:r>
            <a:r>
              <a:rPr lang="es-MX" sz="2400" dirty="0" smtClean="0">
                <a:solidFill>
                  <a:schemeClr val="dk1"/>
                </a:solidFill>
              </a:rPr>
              <a:t>  </a:t>
            </a:r>
            <a:r>
              <a:rPr lang="es-MX" sz="2400" dirty="0" err="1" smtClean="0">
                <a:solidFill>
                  <a:schemeClr val="dk1"/>
                </a:solidFill>
              </a:rPr>
              <a:t>principles</a:t>
            </a:r>
            <a:r>
              <a:rPr lang="es-MX" sz="2400" dirty="0" smtClean="0">
                <a:solidFill>
                  <a:schemeClr val="dk1"/>
                </a:solidFill>
              </a:rPr>
              <a:t> of </a:t>
            </a:r>
            <a:r>
              <a:rPr lang="es-MX" sz="2400" dirty="0" err="1" smtClean="0">
                <a:solidFill>
                  <a:schemeClr val="dk1"/>
                </a:solidFill>
              </a:rPr>
              <a:t>assist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enterprice</a:t>
            </a:r>
            <a:r>
              <a:rPr lang="es-MX" sz="2400" dirty="0" smtClean="0">
                <a:solidFill>
                  <a:schemeClr val="dk1"/>
                </a:solidFill>
              </a:rPr>
              <a:t> in </a:t>
            </a:r>
            <a:r>
              <a:rPr lang="es-MX" sz="2400" dirty="0" err="1" smtClean="0">
                <a:solidFill>
                  <a:schemeClr val="dk1"/>
                </a:solidFill>
              </a:rPr>
              <a:t>improving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their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managment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.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MX" sz="2400" dirty="0" smtClean="0">
              <a:solidFill>
                <a:schemeClr val="dk1"/>
              </a:solidFill>
            </a:endParaRPr>
          </a:p>
          <a:p>
            <a: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endParaRPr sz="2400" dirty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Governance</a:t>
            </a:r>
            <a:r>
              <a:rPr lang="es-CO" sz="2400" dirty="0" smtClean="0">
                <a:solidFill>
                  <a:schemeClr val="dk1"/>
                </a:solidFill>
              </a:rPr>
              <a:t> and Culture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Strategy</a:t>
            </a:r>
            <a:r>
              <a:rPr lang="es-MX" sz="2400" dirty="0" smtClean="0">
                <a:solidFill>
                  <a:schemeClr val="dk1"/>
                </a:solidFill>
              </a:rPr>
              <a:t> and Objetive-</a:t>
            </a:r>
            <a:r>
              <a:rPr lang="es-MX" sz="2400" dirty="0" err="1" smtClean="0">
                <a:solidFill>
                  <a:schemeClr val="dk1"/>
                </a:solidFill>
              </a:rPr>
              <a:t>Setting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dk1"/>
                </a:solidFill>
              </a:rPr>
              <a:t>Performance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Reviwe</a:t>
            </a:r>
            <a:r>
              <a:rPr lang="es-MX" sz="2400" dirty="0" smtClean="0">
                <a:solidFill>
                  <a:schemeClr val="dk1"/>
                </a:solidFill>
              </a:rPr>
              <a:t> and </a:t>
            </a:r>
            <a:r>
              <a:rPr lang="es-MX" sz="2400" dirty="0" err="1" smtClean="0">
                <a:solidFill>
                  <a:schemeClr val="dk1"/>
                </a:solidFill>
              </a:rPr>
              <a:t>Revision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Information</a:t>
            </a:r>
            <a:r>
              <a:rPr lang="es-MX" sz="2400" dirty="0" smtClean="0">
                <a:solidFill>
                  <a:schemeClr val="dk1"/>
                </a:solidFill>
              </a:rPr>
              <a:t>, </a:t>
            </a:r>
            <a:r>
              <a:rPr lang="es-MX" sz="2400" dirty="0" err="1" smtClean="0">
                <a:solidFill>
                  <a:schemeClr val="dk1"/>
                </a:solidFill>
              </a:rPr>
              <a:t>Communication</a:t>
            </a:r>
            <a:r>
              <a:rPr lang="es-MX" sz="2400" dirty="0" smtClean="0">
                <a:solidFill>
                  <a:schemeClr val="dk1"/>
                </a:solidFill>
              </a:rPr>
              <a:t>, and </a:t>
            </a:r>
            <a:r>
              <a:rPr lang="es-MX" sz="2400" dirty="0" err="1" smtClean="0">
                <a:solidFill>
                  <a:schemeClr val="dk1"/>
                </a:solidFill>
              </a:rPr>
              <a:t>Reporting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SEVEN CONSIDERATION FOR  CYBER RISK MANAGEMENT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730950" y="1857798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CO" sz="2400" dirty="0" smtClean="0">
                <a:solidFill>
                  <a:schemeClr val="dk1"/>
                </a:solidFill>
              </a:rPr>
              <a:t>Culture – Culture a </a:t>
            </a:r>
            <a:r>
              <a:rPr lang="es-CO" sz="2400" dirty="0" err="1" smtClean="0">
                <a:solidFill>
                  <a:schemeClr val="dk1"/>
                </a:solidFill>
              </a:rPr>
              <a:t>cyber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securuty</a:t>
            </a:r>
            <a:r>
              <a:rPr lang="es-CO" sz="2400" dirty="0" smtClean="0">
                <a:solidFill>
                  <a:schemeClr val="dk1"/>
                </a:solidFill>
              </a:rPr>
              <a:t> and </a:t>
            </a:r>
            <a:r>
              <a:rPr lang="es-CO" sz="2400" dirty="0" err="1" smtClean="0">
                <a:solidFill>
                  <a:schemeClr val="dk1"/>
                </a:solidFill>
              </a:rPr>
              <a:t>risk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management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Information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sharing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Priorities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Resilience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Speed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Theat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environment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Cyber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smtClean="0">
                <a:solidFill>
                  <a:schemeClr val="dk1"/>
                </a:solidFill>
              </a:rPr>
              <a:t>hygiene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NIST RISK MANAGEMENT FRAMEWORK 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CO" sz="2400" dirty="0" err="1" smtClean="0">
                <a:solidFill>
                  <a:schemeClr val="dk1"/>
                </a:solidFill>
              </a:rPr>
              <a:t>Activities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the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system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development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life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cycle</a:t>
            </a:r>
            <a:r>
              <a:rPr lang="es-CO" sz="2400" dirty="0" smtClean="0">
                <a:solidFill>
                  <a:schemeClr val="dk1"/>
                </a:solidFill>
              </a:rPr>
              <a:t> (</a:t>
            </a:r>
            <a:r>
              <a:rPr lang="es-CO" sz="2400" dirty="0" err="1" smtClean="0">
                <a:solidFill>
                  <a:schemeClr val="dk1"/>
                </a:solidFill>
              </a:rPr>
              <a:t>step</a:t>
            </a:r>
            <a:r>
              <a:rPr lang="es-CO" sz="2400" dirty="0" smtClean="0">
                <a:solidFill>
                  <a:schemeClr val="dk1"/>
                </a:solidFill>
              </a:rPr>
              <a:t>)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chemeClr val="dk1"/>
                </a:solidFill>
              </a:rPr>
              <a:t>Prepare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Categorize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Select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Implement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Assess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Autorize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dk1"/>
                </a:solidFill>
              </a:rPr>
              <a:t>Monitor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>
            <a:spLocks noGrp="1"/>
          </p:cNvSpPr>
          <p:nvPr>
            <p:ph type="ctrTitle"/>
          </p:nvPr>
        </p:nvSpPr>
        <p:spPr>
          <a:xfrm>
            <a:off x="122830" y="4053383"/>
            <a:ext cx="11846257" cy="10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4000"/>
              <a:buFont typeface="Calibri"/>
              <a:buNone/>
            </a:pPr>
            <a:r>
              <a:rPr lang="es-CO" sz="14000"/>
              <a:t>Gracias</a:t>
            </a:r>
            <a:endParaRPr sz="1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141</Words>
  <Application>Microsoft Office PowerPoint</Application>
  <PresentationFormat>Panorámica</PresentationFormat>
  <Paragraphs>37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Palatino Linotype</vt:lpstr>
      <vt:lpstr>Tema de Office</vt:lpstr>
      <vt:lpstr>CAPÍTULO 7 CYBER FORENSICS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4 CYBER FORENSICS</dc:title>
  <dc:creator>Adriana Del Pilar Monroy Cubillos</dc:creator>
  <cp:lastModifiedBy>Adriana Del Pilar Monroy Cubillos</cp:lastModifiedBy>
  <cp:revision>8</cp:revision>
  <dcterms:modified xsi:type="dcterms:W3CDTF">2024-05-03T21:29:25Z</dcterms:modified>
</cp:coreProperties>
</file>